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p:scale>
          <a:sx n="80" d="100"/>
          <a:sy n="80" d="100"/>
        </p:scale>
        <p:origin x="-13722" y="-99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smtClean="0"/>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8255495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smtClean="0"/>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smtClean="0"/>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smtClean="0"/>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16/06/2020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16/06/2020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16/06/2020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smtClean="0"/>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smtClean="0"/>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smtClean="0"/>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smtClean="0"/>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16/06/2020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631231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5" name="Text Box 3"/>
          <p:cNvSpPr txBox="1">
            <a:spLocks noChangeArrowheads="1"/>
          </p:cNvSpPr>
          <p:nvPr/>
        </p:nvSpPr>
        <p:spPr bwMode="auto">
          <a:xfrm>
            <a:off x="1911031" y="6976322"/>
            <a:ext cx="7939834" cy="474224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3600" b="1" dirty="0" smtClean="0">
                <a:solidFill>
                  <a:srgbClr val="E72240"/>
                </a:solidFill>
                <a:latin typeface="Arial" panose="020B0604020202020204" pitchFamily="34" charset="0"/>
                <a:cs typeface="Arial" panose="020B0604020202020204" pitchFamily="34" charset="0"/>
              </a:rPr>
              <a:t>Background</a:t>
            </a:r>
            <a:endParaRPr lang="en-US" altLang="en-US" sz="3600" b="1" dirty="0">
              <a:solidFill>
                <a:srgbClr val="E72240"/>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Currently, there is no gold standard immunodiagnostic test to detect latent tuberculosis infection (LTBI). Prisoners are at risk of acquiring and spreading tuberculosis infection. We compared the performance of 3 LTBI immunodiagnostic tests: Tuberculin skin test (TST), </a:t>
            </a:r>
            <a:r>
              <a:rPr lang="en-US" sz="2800" dirty="0" err="1">
                <a:latin typeface="Arial" panose="020B0604020202020204" pitchFamily="34" charset="0"/>
                <a:cs typeface="Arial" panose="020B0604020202020204" pitchFamily="34" charset="0"/>
              </a:rPr>
              <a:t>QuantiFERON</a:t>
            </a:r>
            <a:r>
              <a:rPr lang="en-US" sz="2800" dirty="0">
                <a:latin typeface="Arial" panose="020B0604020202020204" pitchFamily="34" charset="0"/>
                <a:cs typeface="Arial" panose="020B0604020202020204" pitchFamily="34" charset="0"/>
              </a:rPr>
              <a:t>-TB Gold Plus (QFT Plus) and CD25/CD134 (OX40) assay among prisoners from a high TB prevalence country.</a:t>
            </a:r>
            <a:r>
              <a:rPr lang="en-US" sz="3000" dirty="0">
                <a:latin typeface="Arial" panose="020B0604020202020204" pitchFamily="34" charset="0"/>
                <a:cs typeface="Arial" panose="020B0604020202020204" pitchFamily="34" charset="0"/>
              </a:rPr>
              <a:t> </a:t>
            </a:r>
          </a:p>
        </p:txBody>
      </p:sp>
      <p:sp>
        <p:nvSpPr>
          <p:cNvPr id="6" name="Text Box 4"/>
          <p:cNvSpPr txBox="1">
            <a:spLocks noChangeArrowheads="1"/>
          </p:cNvSpPr>
          <p:nvPr/>
        </p:nvSpPr>
        <p:spPr bwMode="auto">
          <a:xfrm>
            <a:off x="1911031" y="11853991"/>
            <a:ext cx="7939833" cy="8483266"/>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3600" b="1" dirty="0" smtClean="0">
                <a:solidFill>
                  <a:srgbClr val="E72240"/>
                </a:solidFill>
                <a:latin typeface="Arial" panose="020B0604020202020204" pitchFamily="34" charset="0"/>
              </a:rPr>
              <a:t>Methods</a:t>
            </a:r>
            <a:endParaRPr lang="en-US" altLang="en-US" sz="3600" b="1" dirty="0" smtClean="0">
              <a:solidFill>
                <a:srgbClr val="E72240"/>
              </a:solidFill>
              <a:latin typeface="Arial" panose="020B0604020202020204" pitchFamily="34" charset="0"/>
            </a:endParaRPr>
          </a:p>
          <a:p>
            <a:r>
              <a:rPr lang="en-US" sz="2800" dirty="0">
                <a:latin typeface="Arial" panose="020B0604020202020204" pitchFamily="34" charset="0"/>
                <a:cs typeface="Arial" panose="020B0604020202020204" pitchFamily="34" charset="0"/>
              </a:rPr>
              <a:t>A cross-sectional study to determine LTBI by TST among 1032 male prisoners in Thailand was performed from August 2018 to November 2019.  All prisoners were screened for active TB by symptoms and chest x-ray. For this sub-study: the 3 LTBI assays were performed on the first 97 sequential prisoners. A trained nurse administered the TST. The QFT Plus was performed on whole blood. OX40 assay was performed on cryopreserved cells and co-expression of activation markers, CD25 and CD134, was measured after stimulation with ESAT-6 and CFP-10 antigens. TST positive was defined as an induration &gt; 10 mm. Sensitivity and specificity of each test was determined using a composite diagnosis (defined as any positive test result</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as comparator or using latent class analysis assuming an imperfect gold standard.  </a:t>
            </a:r>
          </a:p>
        </p:txBody>
      </p:sp>
      <p:sp>
        <p:nvSpPr>
          <p:cNvPr id="7" name="Text Box 5"/>
          <p:cNvSpPr txBox="1">
            <a:spLocks noChangeArrowheads="1"/>
          </p:cNvSpPr>
          <p:nvPr/>
        </p:nvSpPr>
        <p:spPr bwMode="auto">
          <a:xfrm>
            <a:off x="3541390" y="533535"/>
            <a:ext cx="33210521" cy="114153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a:r>
              <a:rPr lang="en-US" sz="5400" b="1" dirty="0">
                <a:solidFill>
                  <a:schemeClr val="bg1"/>
                </a:solidFill>
                <a:latin typeface="Arial" panose="020B0604020202020204" pitchFamily="34" charset="0"/>
                <a:cs typeface="Arial" panose="020B0604020202020204" pitchFamily="34" charset="0"/>
              </a:rPr>
              <a:t>Comparison of 3 immunodiagnostic tests for Latent Tuberculosis infection among Thai prisoners </a:t>
            </a:r>
          </a:p>
        </p:txBody>
      </p:sp>
      <p:sp>
        <p:nvSpPr>
          <p:cNvPr id="9" name="Text Box 7"/>
          <p:cNvSpPr txBox="1">
            <a:spLocks noChangeArrowheads="1"/>
          </p:cNvSpPr>
          <p:nvPr/>
        </p:nvSpPr>
        <p:spPr bwMode="auto">
          <a:xfrm>
            <a:off x="981076" y="3898408"/>
            <a:ext cx="41441830" cy="136408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a:lnSpc>
                <a:spcPct val="200000"/>
              </a:lnSpc>
            </a:pPr>
            <a:r>
              <a:rPr lang="en-US" sz="3000" baseline="30000" dirty="0" smtClean="0">
                <a:solidFill>
                  <a:schemeClr val="bg1"/>
                </a:solidFill>
                <a:latin typeface="Arial" panose="020B0604020202020204" pitchFamily="34" charset="0"/>
                <a:cs typeface="Arial" panose="020B0604020202020204" pitchFamily="34" charset="0"/>
              </a:rPr>
              <a:t>1</a:t>
            </a:r>
            <a:r>
              <a:rPr lang="en-US" sz="3000" dirty="0" smtClean="0">
                <a:solidFill>
                  <a:schemeClr val="bg1"/>
                </a:solidFill>
                <a:latin typeface="Arial" panose="020B0604020202020204" pitchFamily="34" charset="0"/>
                <a:cs typeface="Arial" panose="020B0604020202020204" pitchFamily="34" charset="0"/>
              </a:rPr>
              <a:t> HIV-NAT, Thai Red Cross AIDS Research Centre, Bangkok, Thailand; </a:t>
            </a:r>
            <a:r>
              <a:rPr lang="en-US" sz="3000" baseline="30000" dirty="0" smtClean="0">
                <a:solidFill>
                  <a:schemeClr val="bg1"/>
                </a:solidFill>
                <a:latin typeface="Arial" panose="020B0604020202020204" pitchFamily="34" charset="0"/>
                <a:cs typeface="Arial" panose="020B0604020202020204" pitchFamily="34" charset="0"/>
              </a:rPr>
              <a:t>2</a:t>
            </a:r>
            <a:r>
              <a:rPr lang="en-US" sz="3000" dirty="0" smtClean="0">
                <a:solidFill>
                  <a:schemeClr val="bg1"/>
                </a:solidFill>
                <a:latin typeface="Arial" panose="020B0604020202020204" pitchFamily="34" charset="0"/>
                <a:cs typeface="Arial" panose="020B0604020202020204" pitchFamily="34" charset="0"/>
              </a:rPr>
              <a:t> Medical Correctional Institution, Bangkok and </a:t>
            </a:r>
            <a:r>
              <a:rPr lang="en-US" sz="3000" dirty="0" err="1" smtClean="0">
                <a:solidFill>
                  <a:schemeClr val="bg1"/>
                </a:solidFill>
                <a:latin typeface="Arial" panose="020B0604020202020204" pitchFamily="34" charset="0"/>
                <a:cs typeface="Arial" panose="020B0604020202020204" pitchFamily="34" charset="0"/>
              </a:rPr>
              <a:t>Klong</a:t>
            </a:r>
            <a:r>
              <a:rPr lang="en-US" sz="3000" dirty="0" smtClean="0">
                <a:solidFill>
                  <a:schemeClr val="bg1"/>
                </a:solidFill>
                <a:latin typeface="Arial" panose="020B0604020202020204" pitchFamily="34" charset="0"/>
                <a:cs typeface="Arial" panose="020B0604020202020204" pitchFamily="34" charset="0"/>
              </a:rPr>
              <a:t> </a:t>
            </a:r>
            <a:r>
              <a:rPr lang="en-US" sz="3000" dirty="0" err="1" smtClean="0">
                <a:solidFill>
                  <a:schemeClr val="bg1"/>
                </a:solidFill>
                <a:latin typeface="Arial" panose="020B0604020202020204" pitchFamily="34" charset="0"/>
                <a:cs typeface="Arial" panose="020B0604020202020204" pitchFamily="34" charset="0"/>
              </a:rPr>
              <a:t>Prem</a:t>
            </a:r>
            <a:r>
              <a:rPr lang="en-US" sz="3000" dirty="0" smtClean="0">
                <a:solidFill>
                  <a:schemeClr val="bg1"/>
                </a:solidFill>
                <a:latin typeface="Arial" panose="020B0604020202020204" pitchFamily="34" charset="0"/>
                <a:cs typeface="Arial" panose="020B0604020202020204" pitchFamily="34" charset="0"/>
              </a:rPr>
              <a:t> Central Prison, Thailand; </a:t>
            </a:r>
            <a:r>
              <a:rPr lang="en-US" sz="3000" baseline="30000" dirty="0" smtClean="0">
                <a:solidFill>
                  <a:schemeClr val="bg1"/>
                </a:solidFill>
                <a:latin typeface="Arial" panose="020B0604020202020204" pitchFamily="34" charset="0"/>
                <a:cs typeface="Arial" panose="020B0604020202020204" pitchFamily="34" charset="0"/>
              </a:rPr>
              <a:t>3</a:t>
            </a:r>
            <a:r>
              <a:rPr lang="en-US" sz="3000" dirty="0" smtClean="0">
                <a:solidFill>
                  <a:schemeClr val="bg1"/>
                </a:solidFill>
                <a:latin typeface="Arial" panose="020B0604020202020204" pitchFamily="34" charset="0"/>
                <a:cs typeface="Arial" panose="020B0604020202020204" pitchFamily="34" charset="0"/>
              </a:rPr>
              <a:t> Tuberculosis Research Unit, Faculty of Medicine, Chulalongkorn University, Bangkok, Thailand; </a:t>
            </a:r>
            <a:r>
              <a:rPr lang="en-US" sz="3000" baseline="30000" dirty="0" smtClean="0">
                <a:solidFill>
                  <a:schemeClr val="bg1"/>
                </a:solidFill>
                <a:latin typeface="Arial" panose="020B0604020202020204" pitchFamily="34" charset="0"/>
                <a:cs typeface="Arial" panose="020B0604020202020204" pitchFamily="34" charset="0"/>
              </a:rPr>
              <a:t>4</a:t>
            </a:r>
            <a:r>
              <a:rPr lang="en-US" sz="3000" dirty="0" smtClean="0">
                <a:solidFill>
                  <a:schemeClr val="bg1"/>
                </a:solidFill>
                <a:latin typeface="Arial" panose="020B0604020202020204" pitchFamily="34" charset="0"/>
                <a:cs typeface="Arial" panose="020B0604020202020204" pitchFamily="34" charset="0"/>
              </a:rPr>
              <a:t> The Kirby Institute for Infection and Immunity in Society, University of New South Wales, Sydney, Australia</a:t>
            </a:r>
            <a:endParaRPr lang="en-US" sz="3000" dirty="0">
              <a:solidFill>
                <a:schemeClr val="bg1"/>
              </a:solidFill>
              <a:latin typeface="Arial" panose="020B0604020202020204" pitchFamily="34" charset="0"/>
              <a:cs typeface="Arial" panose="020B0604020202020204" pitchFamily="34" charset="0"/>
            </a:endParaRPr>
          </a:p>
        </p:txBody>
      </p:sp>
      <p:cxnSp>
        <p:nvCxnSpPr>
          <p:cNvPr id="1035" name="AutoShape 11"/>
          <p:cNvCxnSpPr>
            <a:cxnSpLocks noChangeShapeType="1"/>
          </p:cNvCxnSpPr>
          <p:nvPr/>
        </p:nvCxnSpPr>
        <p:spPr bwMode="auto">
          <a:xfrm>
            <a:off x="11940877" y="28863607"/>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Rectangle 1"/>
          <p:cNvSpPr/>
          <p:nvPr/>
        </p:nvSpPr>
        <p:spPr>
          <a:xfrm>
            <a:off x="0" y="28863607"/>
            <a:ext cx="42803763" cy="141160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11" name="Text Box 3"/>
          <p:cNvSpPr txBox="1">
            <a:spLocks noChangeArrowheads="1"/>
          </p:cNvSpPr>
          <p:nvPr/>
        </p:nvSpPr>
        <p:spPr bwMode="auto">
          <a:xfrm>
            <a:off x="2020074" y="20568929"/>
            <a:ext cx="8162760" cy="4138884"/>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3600" b="1" dirty="0" smtClean="0">
                <a:solidFill>
                  <a:srgbClr val="E72240"/>
                </a:solidFill>
                <a:latin typeface="Arial" panose="020B0604020202020204" pitchFamily="34" charset="0"/>
              </a:rPr>
              <a:t>Results</a:t>
            </a:r>
            <a:endParaRPr lang="en-US" altLang="en-US" sz="3600" b="1" dirty="0">
              <a:solidFill>
                <a:srgbClr val="E72240"/>
              </a:solidFill>
              <a:latin typeface="Arial" panose="020B0604020202020204" pitchFamily="34" charset="0"/>
            </a:endParaRPr>
          </a:p>
          <a:p>
            <a:r>
              <a:rPr lang="en-US" sz="2800" dirty="0">
                <a:latin typeface="Arial" panose="020B0604020202020204" pitchFamily="34" charset="0"/>
                <a:cs typeface="Arial" panose="020B0604020202020204" pitchFamily="34" charset="0"/>
              </a:rPr>
              <a:t>A total of 97 prisoners were analyzed.  32% (31/97), 62.9%(61/97) and 84.5% (82/97) of the prisoners were positive for LTBI by TST, QFT Plus and OX40, respectively. The performance of TST, QFT Plus and OX40 is shown in the tables 1 and 2 respectively.  Agreement between QFT Plus and OX40 assay is 76.3%.</a:t>
            </a:r>
          </a:p>
        </p:txBody>
      </p:sp>
      <p:sp>
        <p:nvSpPr>
          <p:cNvPr id="12" name="Text Box 4"/>
          <p:cNvSpPr txBox="1">
            <a:spLocks noChangeArrowheads="1"/>
          </p:cNvSpPr>
          <p:nvPr/>
        </p:nvSpPr>
        <p:spPr bwMode="auto">
          <a:xfrm>
            <a:off x="1911031" y="24921139"/>
            <a:ext cx="8307015" cy="371438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3600" b="1" dirty="0" smtClean="0">
                <a:solidFill>
                  <a:srgbClr val="E72240"/>
                </a:solidFill>
                <a:latin typeface="Arial" panose="020B0604020202020204" pitchFamily="34" charset="0"/>
              </a:rPr>
              <a:t>Conclusion</a:t>
            </a:r>
            <a:endParaRPr lang="en-US" altLang="en-US" sz="3600" b="1" dirty="0">
              <a:solidFill>
                <a:srgbClr val="E72240"/>
              </a:solidFill>
              <a:latin typeface="Arial" panose="020B0604020202020204" pitchFamily="34" charset="0"/>
            </a:endParaRPr>
          </a:p>
          <a:p>
            <a:r>
              <a:rPr lang="en-US" sz="2800" dirty="0">
                <a:latin typeface="Arial" panose="020B0604020202020204" pitchFamily="34" charset="0"/>
                <a:cs typeface="Arial" panose="020B0604020202020204" pitchFamily="34" charset="0"/>
              </a:rPr>
              <a:t>The prevalence of LTBI among prisoners in Thailand was 32%, 62.9% and 84.5% by TST, QFT Plus and OX40, respectively. The estimated sensitivities of the in vitro assays were higher than TST. OX40 should be further developed for LTBI diagnosis.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025" y="715566"/>
            <a:ext cx="2772789" cy="2772789"/>
          </a:xfrm>
          <a:prstGeom prst="rect">
            <a:avLst/>
          </a:prstGeom>
        </p:spPr>
      </p:pic>
      <p:sp>
        <p:nvSpPr>
          <p:cNvPr id="8" name="TextBox 7"/>
          <p:cNvSpPr txBox="1"/>
          <p:nvPr/>
        </p:nvSpPr>
        <p:spPr>
          <a:xfrm>
            <a:off x="36845213" y="651523"/>
            <a:ext cx="5164733" cy="3231654"/>
          </a:xfrm>
          <a:prstGeom prst="rect">
            <a:avLst/>
          </a:prstGeom>
          <a:noFill/>
          <a:ln>
            <a:solidFill>
              <a:srgbClr val="E72240"/>
            </a:solidFill>
          </a:ln>
        </p:spPr>
        <p:txBody>
          <a:bodyPr wrap="square" rtlCol="0">
            <a:spAutoFit/>
          </a:bodyPr>
          <a:lstStyle/>
          <a:p>
            <a:r>
              <a:rPr lang="en-US" sz="3600" b="1" dirty="0" smtClean="0">
                <a:solidFill>
                  <a:schemeClr val="bg1"/>
                </a:solidFill>
                <a:latin typeface="Arial" panose="020B0604020202020204" pitchFamily="34" charset="0"/>
                <a:cs typeface="Arial" panose="020B0604020202020204" pitchFamily="34" charset="0"/>
              </a:rPr>
              <a:t>Abstract # PEB0123</a:t>
            </a:r>
          </a:p>
          <a:p>
            <a:r>
              <a:rPr lang="en-US" sz="2400" dirty="0" smtClean="0">
                <a:solidFill>
                  <a:schemeClr val="bg1"/>
                </a:solidFill>
                <a:latin typeface="Arial" panose="020B0604020202020204" pitchFamily="34" charset="0"/>
                <a:cs typeface="Arial" panose="020B0604020202020204" pitchFamily="34" charset="0"/>
              </a:rPr>
              <a:t>Contact:</a:t>
            </a:r>
          </a:p>
          <a:p>
            <a:r>
              <a:rPr lang="en-US" sz="2400" dirty="0" smtClean="0">
                <a:solidFill>
                  <a:schemeClr val="bg1"/>
                </a:solidFill>
                <a:latin typeface="Arial" panose="020B0604020202020204" pitchFamily="34" charset="0"/>
                <a:cs typeface="Arial" panose="020B0604020202020204" pitchFamily="34" charset="0"/>
              </a:rPr>
              <a:t>Dr. </a:t>
            </a:r>
            <a:r>
              <a:rPr lang="en-US" sz="2400" dirty="0" err="1" smtClean="0">
                <a:solidFill>
                  <a:schemeClr val="bg1"/>
                </a:solidFill>
                <a:latin typeface="Arial" panose="020B0604020202020204" pitchFamily="34" charset="0"/>
                <a:cs typeface="Arial" panose="020B0604020202020204" pitchFamily="34" charset="0"/>
              </a:rPr>
              <a:t>Sasiwimol</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Ubolyam</a:t>
            </a:r>
            <a:endParaRPr lang="en-US" sz="2400" dirty="0" smtClean="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HIV-NAT, Thai Red Cross AIDS Research Centre, 104 </a:t>
            </a:r>
            <a:r>
              <a:rPr lang="en-US" sz="2400" dirty="0" err="1" smtClean="0">
                <a:solidFill>
                  <a:schemeClr val="bg1"/>
                </a:solidFill>
                <a:latin typeface="Arial" panose="020B0604020202020204" pitchFamily="34" charset="0"/>
                <a:cs typeface="Arial" panose="020B0604020202020204" pitchFamily="34" charset="0"/>
              </a:rPr>
              <a:t>Ratchdamri</a:t>
            </a:r>
            <a:r>
              <a:rPr lang="en-US" sz="2400" dirty="0" smtClean="0">
                <a:solidFill>
                  <a:schemeClr val="bg1"/>
                </a:solidFill>
                <a:latin typeface="Arial" panose="020B0604020202020204" pitchFamily="34" charset="0"/>
                <a:cs typeface="Arial" panose="020B0604020202020204" pitchFamily="34" charset="0"/>
              </a:rPr>
              <a:t> Rd., Pathumwan, Bangkok, Thailand 10330</a:t>
            </a:r>
          </a:p>
          <a:p>
            <a:r>
              <a:rPr lang="en-US" sz="2400" dirty="0" err="1" smtClean="0">
                <a:solidFill>
                  <a:schemeClr val="bg1"/>
                </a:solidFill>
                <a:latin typeface="Arial" panose="020B0604020202020204" pitchFamily="34" charset="0"/>
                <a:cs typeface="Arial" panose="020B0604020202020204" pitchFamily="34" charset="0"/>
              </a:rPr>
              <a:t>Emaill</a:t>
            </a:r>
            <a:r>
              <a:rPr lang="en-US" sz="2400" dirty="0" smtClean="0">
                <a:solidFill>
                  <a:schemeClr val="bg1"/>
                </a:solidFill>
                <a:latin typeface="Arial" panose="020B0604020202020204" pitchFamily="34" charset="0"/>
                <a:cs typeface="Arial" panose="020B0604020202020204" pitchFamily="34" charset="0"/>
              </a:rPr>
              <a:t>: sasiwimol.u@hivnat.org</a:t>
            </a:r>
            <a:endParaRPr lang="en-US" sz="24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3860075" y="1791648"/>
            <a:ext cx="33132779" cy="1795684"/>
          </a:xfrm>
          <a:prstGeom prst="rect">
            <a:avLst/>
          </a:prstGeom>
          <a:noFill/>
        </p:spPr>
        <p:txBody>
          <a:bodyPr wrap="square" rtlCol="0">
            <a:spAutoFit/>
          </a:bodyPr>
          <a:lstStyle/>
          <a:p>
            <a:pPr algn="ctr">
              <a:lnSpc>
                <a:spcPct val="200000"/>
              </a:lnSpc>
            </a:pPr>
            <a:r>
              <a:rPr lang="en-US" sz="3000" dirty="0" err="1">
                <a:solidFill>
                  <a:schemeClr val="bg1"/>
                </a:solidFill>
                <a:latin typeface="Arial" panose="020B0604020202020204" pitchFamily="34" charset="0"/>
                <a:cs typeface="Arial" panose="020B0604020202020204" pitchFamily="34" charset="0"/>
              </a:rPr>
              <a:t>Sasiwimol</a:t>
            </a:r>
            <a:r>
              <a:rPr lang="en-US" sz="3000" dirty="0">
                <a:solidFill>
                  <a:schemeClr val="bg1"/>
                </a:solidFill>
                <a:latin typeface="Arial" panose="020B0604020202020204" pitchFamily="34" charset="0"/>
                <a:cs typeface="Arial" panose="020B0604020202020204" pitchFamily="34" charset="0"/>
              </a:rPr>
              <a:t> Ubolyam</a:t>
            </a:r>
            <a:r>
              <a:rPr lang="en-US" sz="3000" baseline="30000" dirty="0">
                <a:solidFill>
                  <a:schemeClr val="bg1"/>
                </a:solidFill>
                <a:latin typeface="Arial" panose="020B0604020202020204" pitchFamily="34" charset="0"/>
                <a:cs typeface="Arial" panose="020B0604020202020204" pitchFamily="34" charset="0"/>
              </a:rPr>
              <a:t>1</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Thatri</a:t>
            </a:r>
            <a:r>
              <a:rPr lang="en-US" sz="3000" dirty="0">
                <a:solidFill>
                  <a:schemeClr val="bg1"/>
                </a:solidFill>
                <a:latin typeface="Arial" panose="020B0604020202020204" pitchFamily="34" charset="0"/>
                <a:cs typeface="Arial" panose="020B0604020202020204" pitchFamily="34" charset="0"/>
              </a:rPr>
              <a:t> Iampornsin</a:t>
            </a:r>
            <a:r>
              <a:rPr lang="en-US" sz="3000" baseline="30000" dirty="0">
                <a:solidFill>
                  <a:schemeClr val="bg1"/>
                </a:solidFill>
                <a:latin typeface="Arial" panose="020B0604020202020204" pitchFamily="34" charset="0"/>
                <a:cs typeface="Arial" panose="020B0604020202020204" pitchFamily="34" charset="0"/>
              </a:rPr>
              <a:t>1</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Tanyathip</a:t>
            </a:r>
            <a:r>
              <a:rPr lang="en-US" sz="3000" dirty="0">
                <a:solidFill>
                  <a:schemeClr val="bg1"/>
                </a:solidFill>
                <a:latin typeface="Arial" panose="020B0604020202020204" pitchFamily="34" charset="0"/>
                <a:cs typeface="Arial" panose="020B0604020202020204" pitchFamily="34" charset="0"/>
              </a:rPr>
              <a:t> Jaimulwong</a:t>
            </a:r>
            <a:r>
              <a:rPr lang="en-US" sz="3000" baseline="30000" dirty="0">
                <a:solidFill>
                  <a:schemeClr val="bg1"/>
                </a:solidFill>
                <a:latin typeface="Arial" panose="020B0604020202020204" pitchFamily="34" charset="0"/>
                <a:cs typeface="Arial" panose="020B0604020202020204" pitchFamily="34" charset="0"/>
              </a:rPr>
              <a:t>1</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Khuanruan</a:t>
            </a:r>
            <a:r>
              <a:rPr lang="en-US" sz="3000" dirty="0">
                <a:solidFill>
                  <a:schemeClr val="bg1"/>
                </a:solidFill>
                <a:latin typeface="Arial" panose="020B0604020202020204" pitchFamily="34" charset="0"/>
                <a:cs typeface="Arial" panose="020B0604020202020204" pitchFamily="34" charset="0"/>
              </a:rPr>
              <a:t> Supakawee</a:t>
            </a:r>
            <a:r>
              <a:rPr lang="en-US" sz="3000" baseline="30000" dirty="0">
                <a:solidFill>
                  <a:schemeClr val="bg1"/>
                </a:solidFill>
                <a:latin typeface="Arial" panose="020B0604020202020204" pitchFamily="34" charset="0"/>
                <a:cs typeface="Arial" panose="020B0604020202020204" pitchFamily="34" charset="0"/>
              </a:rPr>
              <a:t>1</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Jiratchaya</a:t>
            </a:r>
            <a:r>
              <a:rPr lang="en-US" sz="3000" dirty="0">
                <a:solidFill>
                  <a:schemeClr val="bg1"/>
                </a:solidFill>
                <a:latin typeface="Arial" panose="020B0604020202020204" pitchFamily="34" charset="0"/>
                <a:cs typeface="Arial" panose="020B0604020202020204" pitchFamily="34" charset="0"/>
              </a:rPr>
              <a:t> Sophonphan</a:t>
            </a:r>
            <a:r>
              <a:rPr lang="en-US" sz="3000" baseline="30000" dirty="0">
                <a:solidFill>
                  <a:schemeClr val="bg1"/>
                </a:solidFill>
                <a:latin typeface="Arial" panose="020B0604020202020204" pitchFamily="34" charset="0"/>
                <a:cs typeface="Arial" panose="020B0604020202020204" pitchFamily="34" charset="0"/>
              </a:rPr>
              <a:t>1</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Weerakit</a:t>
            </a:r>
            <a:r>
              <a:rPr lang="en-US" sz="3000" dirty="0">
                <a:solidFill>
                  <a:schemeClr val="bg1"/>
                </a:solidFill>
                <a:latin typeface="Arial" panose="020B0604020202020204" pitchFamily="34" charset="0"/>
                <a:cs typeface="Arial" panose="020B0604020202020204" pitchFamily="34" charset="0"/>
              </a:rPr>
              <a:t> Harnpariphan</a:t>
            </a:r>
            <a:r>
              <a:rPr lang="en-US" sz="3000" baseline="30000" dirty="0">
                <a:solidFill>
                  <a:schemeClr val="bg1"/>
                </a:solidFill>
                <a:latin typeface="Arial" panose="020B0604020202020204" pitchFamily="34" charset="0"/>
                <a:cs typeface="Arial" panose="020B0604020202020204" pitchFamily="34" charset="0"/>
              </a:rPr>
              <a:t>2</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Ruamthip</a:t>
            </a:r>
            <a:r>
              <a:rPr lang="en-US" sz="3000" dirty="0">
                <a:solidFill>
                  <a:schemeClr val="bg1"/>
                </a:solidFill>
                <a:latin typeface="Arial" panose="020B0604020202020204" pitchFamily="34" charset="0"/>
                <a:cs typeface="Arial" panose="020B0604020202020204" pitchFamily="34" charset="0"/>
              </a:rPr>
              <a:t> Supanun</a:t>
            </a:r>
            <a:r>
              <a:rPr lang="en-US" sz="3000" baseline="30000" dirty="0">
                <a:solidFill>
                  <a:schemeClr val="bg1"/>
                </a:solidFill>
                <a:latin typeface="Arial" panose="020B0604020202020204" pitchFamily="34" charset="0"/>
                <a:cs typeface="Arial" panose="020B0604020202020204" pitchFamily="34" charset="0"/>
              </a:rPr>
              <a:t>2</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Apicha</a:t>
            </a:r>
            <a:r>
              <a:rPr lang="en-US" sz="3000" dirty="0">
                <a:solidFill>
                  <a:schemeClr val="bg1"/>
                </a:solidFill>
                <a:latin typeface="Arial" panose="020B0604020202020204" pitchFamily="34" charset="0"/>
                <a:cs typeface="Arial" panose="020B0604020202020204" pitchFamily="34" charset="0"/>
              </a:rPr>
              <a:t> Mahanontharit</a:t>
            </a:r>
            <a:r>
              <a:rPr lang="en-US" sz="3000" baseline="30000" dirty="0">
                <a:solidFill>
                  <a:schemeClr val="bg1"/>
                </a:solidFill>
                <a:latin typeface="Arial" panose="020B0604020202020204" pitchFamily="34" charset="0"/>
                <a:cs typeface="Arial" panose="020B0604020202020204" pitchFamily="34" charset="0"/>
              </a:rPr>
              <a:t>1</a:t>
            </a:r>
            <a:r>
              <a:rPr lang="en-US" sz="3000" dirty="0">
                <a:solidFill>
                  <a:schemeClr val="bg1"/>
                </a:solidFill>
                <a:latin typeface="Arial" panose="020B0604020202020204" pitchFamily="34" charset="0"/>
                <a:cs typeface="Arial" panose="020B0604020202020204" pitchFamily="34" charset="0"/>
              </a:rPr>
              <a:t>, </a:t>
            </a:r>
            <a:endParaRPr lang="en-US" sz="3000" dirty="0" smtClean="0">
              <a:solidFill>
                <a:schemeClr val="bg1"/>
              </a:solidFill>
              <a:latin typeface="Arial" panose="020B0604020202020204" pitchFamily="34" charset="0"/>
              <a:cs typeface="Arial" panose="020B0604020202020204" pitchFamily="34" charset="0"/>
            </a:endParaRPr>
          </a:p>
          <a:p>
            <a:pPr algn="ctr">
              <a:lnSpc>
                <a:spcPct val="200000"/>
              </a:lnSpc>
            </a:pPr>
            <a:r>
              <a:rPr lang="en-US" sz="3000" dirty="0" err="1" smtClean="0">
                <a:solidFill>
                  <a:schemeClr val="bg1"/>
                </a:solidFill>
                <a:latin typeface="Arial" panose="020B0604020202020204" pitchFamily="34" charset="0"/>
                <a:cs typeface="Arial" panose="020B0604020202020204" pitchFamily="34" charset="0"/>
              </a:rPr>
              <a:t>Sivaporn</a:t>
            </a:r>
            <a:r>
              <a:rPr lang="en-US" sz="3000" dirty="0" smtClean="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Gatechumpol</a:t>
            </a:r>
            <a:r>
              <a:rPr lang="en-US" sz="3000" baseline="30000" dirty="0">
                <a:solidFill>
                  <a:schemeClr val="bg1"/>
                </a:solidFill>
                <a:latin typeface="Arial" panose="020B0604020202020204" pitchFamily="34" charset="0"/>
                <a:cs typeface="Arial" panose="020B0604020202020204" pitchFamily="34" charset="0"/>
              </a:rPr>
              <a:t>1,3</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Kamon</a:t>
            </a:r>
            <a:r>
              <a:rPr lang="en-US" sz="3000" dirty="0">
                <a:solidFill>
                  <a:schemeClr val="bg1"/>
                </a:solidFill>
                <a:latin typeface="Arial" panose="020B0604020202020204" pitchFamily="34" charset="0"/>
                <a:cs typeface="Arial" panose="020B0604020202020204" pitchFamily="34" charset="0"/>
              </a:rPr>
              <a:t> Kawkitinarong</a:t>
            </a:r>
            <a:r>
              <a:rPr lang="en-US" sz="3000" baseline="30000" dirty="0">
                <a:solidFill>
                  <a:schemeClr val="bg1"/>
                </a:solidFill>
                <a:latin typeface="Arial" panose="020B0604020202020204" pitchFamily="34" charset="0"/>
                <a:cs typeface="Arial" panose="020B0604020202020204" pitchFamily="34" charset="0"/>
              </a:rPr>
              <a:t>3</a:t>
            </a:r>
            <a:r>
              <a:rPr lang="en-US" sz="3000" dirty="0">
                <a:solidFill>
                  <a:schemeClr val="bg1"/>
                </a:solidFill>
                <a:latin typeface="Arial" panose="020B0604020202020204" pitchFamily="34" charset="0"/>
                <a:cs typeface="Arial" panose="020B0604020202020204" pitchFamily="34" charset="0"/>
              </a:rPr>
              <a:t>, </a:t>
            </a:r>
            <a:r>
              <a:rPr lang="en-US" sz="3000" baseline="30000" dirty="0">
                <a:solidFill>
                  <a:schemeClr val="bg1"/>
                </a:solidFill>
                <a:latin typeface="Arial" panose="020B0604020202020204" pitchFamily="34" charset="0"/>
                <a:cs typeface="Arial" panose="020B0604020202020204" pitchFamily="34" charset="0"/>
              </a:rPr>
              <a:t> </a:t>
            </a:r>
            <a:r>
              <a:rPr lang="en-US" sz="3000" dirty="0" smtClean="0">
                <a:solidFill>
                  <a:schemeClr val="bg1"/>
                </a:solidFill>
                <a:latin typeface="Arial" panose="020B0604020202020204" pitchFamily="34" charset="0"/>
                <a:cs typeface="Arial" panose="020B0604020202020204" pitchFamily="34" charset="0"/>
              </a:rPr>
              <a:t>Kiat </a:t>
            </a:r>
            <a:r>
              <a:rPr lang="en-US" sz="3000" dirty="0">
                <a:solidFill>
                  <a:schemeClr val="bg1"/>
                </a:solidFill>
                <a:latin typeface="Arial" panose="020B0604020202020204" pitchFamily="34" charset="0"/>
                <a:cs typeface="Arial" panose="020B0604020202020204" pitchFamily="34" charset="0"/>
              </a:rPr>
              <a:t>Ruxrungtham</a:t>
            </a:r>
            <a:r>
              <a:rPr lang="en-US" sz="3000" baseline="30000" dirty="0">
                <a:solidFill>
                  <a:schemeClr val="bg1"/>
                </a:solidFill>
                <a:latin typeface="Arial" panose="020B0604020202020204" pitchFamily="34" charset="0"/>
                <a:cs typeface="Arial" panose="020B0604020202020204" pitchFamily="34" charset="0"/>
              </a:rPr>
              <a:t>1</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Praphan</a:t>
            </a:r>
            <a:r>
              <a:rPr lang="en-US" sz="3000" dirty="0">
                <a:solidFill>
                  <a:schemeClr val="bg1"/>
                </a:solidFill>
                <a:latin typeface="Arial" panose="020B0604020202020204" pitchFamily="34" charset="0"/>
                <a:cs typeface="Arial" panose="020B0604020202020204" pitchFamily="34" charset="0"/>
              </a:rPr>
              <a:t> Phanuphak</a:t>
            </a:r>
            <a:r>
              <a:rPr lang="en-US" sz="3000" baseline="30000" dirty="0">
                <a:solidFill>
                  <a:schemeClr val="bg1"/>
                </a:solidFill>
                <a:latin typeface="Arial" panose="020B0604020202020204" pitchFamily="34" charset="0"/>
                <a:cs typeface="Arial" panose="020B0604020202020204" pitchFamily="34" charset="0"/>
              </a:rPr>
              <a:t>1</a:t>
            </a:r>
            <a:r>
              <a:rPr lang="en-US" sz="3000" dirty="0">
                <a:solidFill>
                  <a:schemeClr val="bg1"/>
                </a:solidFill>
                <a:latin typeface="Arial" panose="020B0604020202020204" pitchFamily="34" charset="0"/>
                <a:cs typeface="Arial" panose="020B0604020202020204" pitchFamily="34" charset="0"/>
              </a:rPr>
              <a:t>, Anthony D. Kelleher</a:t>
            </a:r>
            <a:r>
              <a:rPr lang="en-US" sz="3000" baseline="30000" dirty="0">
                <a:solidFill>
                  <a:schemeClr val="bg1"/>
                </a:solidFill>
                <a:latin typeface="Arial" panose="020B0604020202020204" pitchFamily="34" charset="0"/>
                <a:cs typeface="Arial" panose="020B0604020202020204" pitchFamily="34" charset="0"/>
              </a:rPr>
              <a:t>4</a:t>
            </a:r>
            <a:r>
              <a:rPr lang="en-US" sz="3000" dirty="0">
                <a:solidFill>
                  <a:schemeClr val="bg1"/>
                </a:solidFill>
                <a:latin typeface="Arial" panose="020B0604020202020204" pitchFamily="34" charset="0"/>
                <a:cs typeface="Arial" panose="020B0604020202020204" pitchFamily="34" charset="0"/>
              </a:rPr>
              <a:t>, Anchalee </a:t>
            </a:r>
            <a:r>
              <a:rPr lang="en-US" sz="3000" dirty="0" smtClean="0">
                <a:solidFill>
                  <a:schemeClr val="bg1"/>
                </a:solidFill>
                <a:latin typeface="Arial" panose="020B0604020202020204" pitchFamily="34" charset="0"/>
                <a:cs typeface="Arial" panose="020B0604020202020204" pitchFamily="34" charset="0"/>
              </a:rPr>
              <a:t>Avihingsanon</a:t>
            </a:r>
            <a:r>
              <a:rPr lang="en-US" sz="3000" baseline="30000" dirty="0" smtClean="0">
                <a:solidFill>
                  <a:schemeClr val="bg1"/>
                </a:solidFill>
                <a:latin typeface="Arial" panose="020B0604020202020204" pitchFamily="34" charset="0"/>
                <a:cs typeface="Arial" panose="020B0604020202020204" pitchFamily="34" charset="0"/>
              </a:rPr>
              <a:t>1,3</a:t>
            </a:r>
            <a:endParaRPr lang="en-US" sz="3000"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11143571" y="6963833"/>
            <a:ext cx="30086712" cy="2031325"/>
          </a:xfrm>
          <a:prstGeom prst="rect">
            <a:avLst/>
          </a:prstGeom>
        </p:spPr>
        <p:txBody>
          <a:bodyPr wrap="square">
            <a:spAutoFit/>
          </a:bodyPr>
          <a:lstStyle/>
          <a:p>
            <a:pPr algn="just" defTabSz="525571" eaLnBrk="0" fontAlgn="base" hangingPunct="0"/>
            <a:r>
              <a:rPr lang="en-US" altLang="en-US" sz="3600" b="1" dirty="0" smtClean="0">
                <a:solidFill>
                  <a:srgbClr val="FF0000"/>
                </a:solidFill>
                <a:latin typeface="Arial" panose="020B0604020202020204" pitchFamily="34" charset="0"/>
                <a:cs typeface="Arial" panose="020B0604020202020204" pitchFamily="34" charset="0"/>
              </a:rPr>
              <a:t>Figure 1. </a:t>
            </a:r>
            <a:r>
              <a:rPr lang="en-US" sz="3000" dirty="0">
                <a:solidFill>
                  <a:srgbClr val="FF0000"/>
                </a:solidFill>
                <a:latin typeface="Arial" panose="020B0604020202020204" pitchFamily="34" charset="0"/>
                <a:cs typeface="Arial" panose="020B0604020202020204" pitchFamily="34" charset="0"/>
              </a:rPr>
              <a:t>Gating strategy of the CD25/CD134 (OX40) assay to detect antigen-specific CD4+ T cells (A). Gating of lymphocytes was based on forward and side scatter (B). Gating of CD4+ T cells based on CD4 expression and side scatter plot (C). Gating on Live/Dead cells based on 7-AAD staining and side scatter plots (D). The quadrant gates for CD25/CD134 were set based on negative control (No Antigen) and (E) positive control (PHA). Representative plots showing CD25/CD134 co-expression to (F) ESAT-6, CFP-10 or PPD.</a:t>
            </a:r>
          </a:p>
        </p:txBody>
      </p:sp>
      <p:pic>
        <p:nvPicPr>
          <p:cNvPr id="45" name="Picture 44"/>
          <p:cNvPicPr/>
          <p:nvPr/>
        </p:nvPicPr>
        <p:blipFill>
          <a:blip r:embed="rId4"/>
          <a:stretch>
            <a:fillRect/>
          </a:stretch>
        </p:blipFill>
        <p:spPr>
          <a:xfrm>
            <a:off x="13007753" y="8854250"/>
            <a:ext cx="3718360" cy="3505928"/>
          </a:xfrm>
          <a:prstGeom prst="rect">
            <a:avLst/>
          </a:prstGeom>
        </p:spPr>
      </p:pic>
      <p:pic>
        <p:nvPicPr>
          <p:cNvPr id="46" name="Picture 45"/>
          <p:cNvPicPr/>
          <p:nvPr/>
        </p:nvPicPr>
        <p:blipFill>
          <a:blip r:embed="rId5"/>
          <a:stretch>
            <a:fillRect/>
          </a:stretch>
        </p:blipFill>
        <p:spPr>
          <a:xfrm>
            <a:off x="24013797" y="9182316"/>
            <a:ext cx="3294006" cy="3482174"/>
          </a:xfrm>
          <a:prstGeom prst="rect">
            <a:avLst/>
          </a:prstGeom>
        </p:spPr>
      </p:pic>
      <p:pic>
        <p:nvPicPr>
          <p:cNvPr id="47" name="Picture 46"/>
          <p:cNvPicPr/>
          <p:nvPr/>
        </p:nvPicPr>
        <p:blipFill>
          <a:blip r:embed="rId6"/>
          <a:stretch>
            <a:fillRect/>
          </a:stretch>
        </p:blipFill>
        <p:spPr>
          <a:xfrm>
            <a:off x="35747598" y="9063664"/>
            <a:ext cx="3712876" cy="2780158"/>
          </a:xfrm>
          <a:prstGeom prst="rect">
            <a:avLst/>
          </a:prstGeom>
        </p:spPr>
      </p:pic>
      <p:pic>
        <p:nvPicPr>
          <p:cNvPr id="48" name="Picture 47"/>
          <p:cNvPicPr/>
          <p:nvPr/>
        </p:nvPicPr>
        <p:blipFill>
          <a:blip r:embed="rId7"/>
          <a:stretch>
            <a:fillRect/>
          </a:stretch>
        </p:blipFill>
        <p:spPr>
          <a:xfrm>
            <a:off x="13529623" y="14293688"/>
            <a:ext cx="3424812" cy="3153185"/>
          </a:xfrm>
          <a:prstGeom prst="rect">
            <a:avLst/>
          </a:prstGeom>
          <a:noFill/>
          <a:ln>
            <a:noFill/>
          </a:ln>
        </p:spPr>
      </p:pic>
      <p:pic>
        <p:nvPicPr>
          <p:cNvPr id="49" name="Picture 48"/>
          <p:cNvPicPr/>
          <p:nvPr/>
        </p:nvPicPr>
        <p:blipFill>
          <a:blip r:embed="rId8"/>
          <a:stretch>
            <a:fillRect/>
          </a:stretch>
        </p:blipFill>
        <p:spPr>
          <a:xfrm>
            <a:off x="24249771" y="14470954"/>
            <a:ext cx="3058032" cy="2714867"/>
          </a:xfrm>
          <a:prstGeom prst="rect">
            <a:avLst/>
          </a:prstGeom>
        </p:spPr>
      </p:pic>
      <p:pic>
        <p:nvPicPr>
          <p:cNvPr id="50" name="Picture 49"/>
          <p:cNvPicPr/>
          <p:nvPr/>
        </p:nvPicPr>
        <p:blipFill>
          <a:blip r:embed="rId9"/>
          <a:stretch>
            <a:fillRect/>
          </a:stretch>
        </p:blipFill>
        <p:spPr>
          <a:xfrm>
            <a:off x="36370066" y="14171542"/>
            <a:ext cx="3090408" cy="3014279"/>
          </a:xfrm>
          <a:prstGeom prst="rect">
            <a:avLst/>
          </a:prstGeom>
        </p:spPr>
      </p:pic>
      <p:cxnSp>
        <p:nvCxnSpPr>
          <p:cNvPr id="39" name="Straight Arrow Connector 38"/>
          <p:cNvCxnSpPr/>
          <p:nvPr/>
        </p:nvCxnSpPr>
        <p:spPr>
          <a:xfrm flipV="1">
            <a:off x="23501183" y="11721839"/>
            <a:ext cx="2277604" cy="1034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16726113" y="12360178"/>
            <a:ext cx="7523658" cy="21107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5788376" y="12908164"/>
            <a:ext cx="0" cy="13053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7511208" y="12360178"/>
            <a:ext cx="8705850" cy="19335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 Box 4"/>
          <p:cNvSpPr txBox="1">
            <a:spLocks noChangeArrowheads="1"/>
          </p:cNvSpPr>
          <p:nvPr/>
        </p:nvSpPr>
        <p:spPr bwMode="auto">
          <a:xfrm>
            <a:off x="13401059" y="13112911"/>
            <a:ext cx="27445764" cy="90901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3600" b="1" dirty="0" smtClean="0">
                <a:latin typeface="Arial" panose="020B0604020202020204" pitchFamily="34" charset="0"/>
                <a:cs typeface="Arial" panose="020B0604020202020204" pitchFamily="34" charset="0"/>
              </a:rPr>
              <a:t>A. </a:t>
            </a:r>
            <a:r>
              <a:rPr lang="en-US" altLang="en-US" sz="3600" b="1" dirty="0" err="1" smtClean="0">
                <a:latin typeface="Arial" panose="020B0604020202020204" pitchFamily="34" charset="0"/>
                <a:cs typeface="Arial" panose="020B0604020202020204" pitchFamily="34" charset="0"/>
              </a:rPr>
              <a:t>Lympocytes</a:t>
            </a:r>
            <a:r>
              <a:rPr lang="en-US" altLang="en-US" sz="3600" b="1" dirty="0" smtClean="0">
                <a:latin typeface="Arial" panose="020B0604020202020204" pitchFamily="34" charset="0"/>
                <a:cs typeface="Arial" panose="020B0604020202020204" pitchFamily="34" charset="0"/>
              </a:rPr>
              <a:t>   															B. CD4 cells   																			C. Live/Dead</a:t>
            </a:r>
            <a:endParaRPr lang="en-US" sz="3000" dirty="0">
              <a:latin typeface="Arial" panose="020B0604020202020204" pitchFamily="34" charset="0"/>
              <a:cs typeface="Arial" panose="020B0604020202020204" pitchFamily="34" charset="0"/>
            </a:endParaRPr>
          </a:p>
        </p:txBody>
      </p:sp>
      <p:sp>
        <p:nvSpPr>
          <p:cNvPr id="32" name="Text Box 4"/>
          <p:cNvSpPr txBox="1">
            <a:spLocks noChangeArrowheads="1"/>
          </p:cNvSpPr>
          <p:nvPr/>
        </p:nvSpPr>
        <p:spPr bwMode="auto">
          <a:xfrm>
            <a:off x="11295344" y="17928289"/>
            <a:ext cx="16374230" cy="90901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3600" b="1" dirty="0" smtClean="0">
                <a:solidFill>
                  <a:srgbClr val="FF0000"/>
                </a:solidFill>
                <a:latin typeface="Arial" panose="020B0604020202020204" pitchFamily="34" charset="0"/>
                <a:cs typeface="Arial" panose="020B0604020202020204" pitchFamily="34" charset="0"/>
              </a:rPr>
              <a:t>Table 1. </a:t>
            </a:r>
            <a:r>
              <a:rPr lang="en-US" sz="3000" dirty="0">
                <a:solidFill>
                  <a:srgbClr val="FF0000"/>
                </a:solidFill>
                <a:latin typeface="Arial" panose="020B0604020202020204" pitchFamily="34" charset="0"/>
                <a:cs typeface="Arial" panose="020B0604020202020204" pitchFamily="34" charset="0"/>
              </a:rPr>
              <a:t>Composite diagnoses (defined as any positive test) as comparator</a:t>
            </a:r>
          </a:p>
        </p:txBody>
      </p:sp>
      <p:graphicFrame>
        <p:nvGraphicFramePr>
          <p:cNvPr id="33" name="Table 32"/>
          <p:cNvGraphicFramePr>
            <a:graphicFrameLocks noGrp="1"/>
          </p:cNvGraphicFramePr>
          <p:nvPr>
            <p:extLst>
              <p:ext uri="{D42A27DB-BD31-4B8C-83A1-F6EECF244321}">
                <p14:modId xmlns:p14="http://schemas.microsoft.com/office/powerpoint/2010/main" val="4224913164"/>
              </p:ext>
            </p:extLst>
          </p:nvPr>
        </p:nvGraphicFramePr>
        <p:xfrm>
          <a:off x="11295344" y="19021001"/>
          <a:ext cx="19539644" cy="3740548"/>
        </p:xfrm>
        <a:graphic>
          <a:graphicData uri="http://schemas.openxmlformats.org/drawingml/2006/table">
            <a:tbl>
              <a:tblPr firstRow="1" firstCol="1" bandRow="1">
                <a:tableStyleId>{5C22544A-7EE6-4342-B048-85BDC9FD1C3A}</a:tableStyleId>
              </a:tblPr>
              <a:tblGrid>
                <a:gridCol w="4761758">
                  <a:extLst>
                    <a:ext uri="{9D8B030D-6E8A-4147-A177-3AD203B41FA5}">
                      <a16:colId xmlns:a16="http://schemas.microsoft.com/office/drawing/2014/main" val="2286459751"/>
                    </a:ext>
                  </a:extLst>
                </a:gridCol>
                <a:gridCol w="5102942">
                  <a:extLst>
                    <a:ext uri="{9D8B030D-6E8A-4147-A177-3AD203B41FA5}">
                      <a16:colId xmlns:a16="http://schemas.microsoft.com/office/drawing/2014/main" val="3221982494"/>
                    </a:ext>
                  </a:extLst>
                </a:gridCol>
                <a:gridCol w="4689987">
                  <a:extLst>
                    <a:ext uri="{9D8B030D-6E8A-4147-A177-3AD203B41FA5}">
                      <a16:colId xmlns:a16="http://schemas.microsoft.com/office/drawing/2014/main" val="2459626558"/>
                    </a:ext>
                  </a:extLst>
                </a:gridCol>
                <a:gridCol w="4984957">
                  <a:extLst>
                    <a:ext uri="{9D8B030D-6E8A-4147-A177-3AD203B41FA5}">
                      <a16:colId xmlns:a16="http://schemas.microsoft.com/office/drawing/2014/main" val="3843155449"/>
                    </a:ext>
                  </a:extLst>
                </a:gridCol>
              </a:tblGrid>
              <a:tr h="617925">
                <a:tc>
                  <a:txBody>
                    <a:bodyPr/>
                    <a:lstStyle/>
                    <a:p>
                      <a:pPr marL="0" marR="0">
                        <a:lnSpc>
                          <a:spcPct val="150000"/>
                        </a:lnSpc>
                        <a:spcBef>
                          <a:spcPts val="0"/>
                        </a:spcBef>
                        <a:spcAft>
                          <a:spcPts val="0"/>
                        </a:spcAft>
                      </a:pPr>
                      <a:r>
                        <a:rPr lang="en-US" sz="3000" dirty="0">
                          <a:effectLst/>
                          <a:latin typeface="Arial" panose="020B0604020202020204" pitchFamily="34" charset="0"/>
                          <a:cs typeface="Arial" panose="020B0604020202020204" pitchFamily="34" charset="0"/>
                        </a:rPr>
                        <a:t> </a:t>
                      </a:r>
                      <a:endParaRPr lang="en-US" sz="3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TST</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IGRA</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OX40</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373514518"/>
                  </a:ext>
                </a:extLst>
              </a:tr>
              <a:tr h="623011">
                <a:tc>
                  <a:txBody>
                    <a:bodyPr/>
                    <a:lstStyle/>
                    <a:p>
                      <a:pPr marL="0" marR="0">
                        <a:lnSpc>
                          <a:spcPct val="150000"/>
                        </a:lnSpc>
                        <a:spcBef>
                          <a:spcPts val="0"/>
                        </a:spcBef>
                        <a:spcAft>
                          <a:spcPts val="0"/>
                        </a:spcAft>
                      </a:pPr>
                      <a:r>
                        <a:rPr lang="en-US" sz="3000">
                          <a:effectLst/>
                          <a:latin typeface="Arial" panose="020B0604020202020204" pitchFamily="34" charset="0"/>
                          <a:cs typeface="Arial" panose="020B0604020202020204" pitchFamily="34" charset="0"/>
                        </a:rPr>
                        <a:t>Sensitivity</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36.9 (26.6-48.1)</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72.6 (61.8-81.8)</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97.6 (91.7-99.7)</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816008495"/>
                  </a:ext>
                </a:extLst>
              </a:tr>
              <a:tr h="678320">
                <a:tc>
                  <a:txBody>
                    <a:bodyPr/>
                    <a:lstStyle/>
                    <a:p>
                      <a:pPr marL="0" marR="0">
                        <a:lnSpc>
                          <a:spcPct val="150000"/>
                        </a:lnSpc>
                        <a:spcBef>
                          <a:spcPts val="0"/>
                        </a:spcBef>
                        <a:spcAft>
                          <a:spcPts val="0"/>
                        </a:spcAft>
                      </a:pPr>
                      <a:r>
                        <a:rPr lang="en-US" sz="3000">
                          <a:effectLst/>
                          <a:latin typeface="Arial" panose="020B0604020202020204" pitchFamily="34" charset="0"/>
                          <a:cs typeface="Arial" panose="020B0604020202020204" pitchFamily="34" charset="0"/>
                        </a:rPr>
                        <a:t>Specificity</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dirty="0">
                          <a:effectLst/>
                          <a:latin typeface="Arial" panose="020B0604020202020204" pitchFamily="34" charset="0"/>
                          <a:cs typeface="Arial" panose="020B0604020202020204" pitchFamily="34" charset="0"/>
                        </a:rPr>
                        <a:t>100 (75.3-100)</a:t>
                      </a:r>
                      <a:endParaRPr lang="en-US" sz="3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100 (75.3-100)</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100 (75.3-100)</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202086677"/>
                  </a:ext>
                </a:extLst>
              </a:tr>
              <a:tr h="525151">
                <a:tc>
                  <a:txBody>
                    <a:bodyPr/>
                    <a:lstStyle/>
                    <a:p>
                      <a:pPr marL="0" marR="0">
                        <a:lnSpc>
                          <a:spcPct val="150000"/>
                        </a:lnSpc>
                        <a:spcBef>
                          <a:spcPts val="0"/>
                        </a:spcBef>
                        <a:spcAft>
                          <a:spcPts val="0"/>
                        </a:spcAft>
                      </a:pPr>
                      <a:r>
                        <a:rPr lang="en-US" sz="3000" dirty="0">
                          <a:effectLst/>
                          <a:latin typeface="Arial" panose="020B0604020202020204" pitchFamily="34" charset="0"/>
                          <a:cs typeface="Arial" panose="020B0604020202020204" pitchFamily="34" charset="0"/>
                        </a:rPr>
                        <a:t>PPV</a:t>
                      </a:r>
                      <a:endParaRPr lang="en-US" sz="3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100 (88.8-100)</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100 (94.1-100)</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100 (95.6-100)</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86911659"/>
                  </a:ext>
                </a:extLst>
              </a:tr>
              <a:tr h="1220264">
                <a:tc>
                  <a:txBody>
                    <a:bodyPr/>
                    <a:lstStyle/>
                    <a:p>
                      <a:pPr marL="0" marR="0">
                        <a:lnSpc>
                          <a:spcPct val="150000"/>
                        </a:lnSpc>
                        <a:spcBef>
                          <a:spcPts val="0"/>
                        </a:spcBef>
                        <a:spcAft>
                          <a:spcPts val="0"/>
                        </a:spcAft>
                      </a:pPr>
                      <a:r>
                        <a:rPr lang="en-US" sz="3000" dirty="0">
                          <a:effectLst/>
                          <a:latin typeface="Arial" panose="020B0604020202020204" pitchFamily="34" charset="0"/>
                          <a:cs typeface="Arial" panose="020B0604020202020204" pitchFamily="34" charset="0"/>
                        </a:rPr>
                        <a:t>NPV</a:t>
                      </a:r>
                      <a:endParaRPr lang="en-US" sz="3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dirty="0">
                          <a:effectLst/>
                          <a:latin typeface="Arial" panose="020B0604020202020204" pitchFamily="34" charset="0"/>
                          <a:cs typeface="Arial" panose="020B0604020202020204" pitchFamily="34" charset="0"/>
                        </a:rPr>
                        <a:t>19.7 (10.9-31.3)</a:t>
                      </a:r>
                      <a:endParaRPr lang="en-US" sz="3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dirty="0">
                          <a:effectLst/>
                          <a:latin typeface="Arial" panose="020B0604020202020204" pitchFamily="34" charset="0"/>
                          <a:cs typeface="Arial" panose="020B0604020202020204" pitchFamily="34" charset="0"/>
                        </a:rPr>
                        <a:t>36.1 (20.8-53.8)</a:t>
                      </a:r>
                      <a:endParaRPr lang="en-US" sz="3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dirty="0">
                          <a:effectLst/>
                          <a:latin typeface="Arial" panose="020B0604020202020204" pitchFamily="34" charset="0"/>
                          <a:cs typeface="Arial" panose="020B0604020202020204" pitchFamily="34" charset="0"/>
                        </a:rPr>
                        <a:t>86.7 (59.5-98.3)</a:t>
                      </a:r>
                      <a:endParaRPr lang="en-US" sz="3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908389196"/>
                  </a:ext>
                </a:extLst>
              </a:tr>
            </a:tbl>
          </a:graphicData>
        </a:graphic>
      </p:graphicFrame>
      <p:sp>
        <p:nvSpPr>
          <p:cNvPr id="34" name="Text Box 4"/>
          <p:cNvSpPr txBox="1">
            <a:spLocks noChangeArrowheads="1"/>
          </p:cNvSpPr>
          <p:nvPr/>
        </p:nvSpPr>
        <p:spPr bwMode="auto">
          <a:xfrm>
            <a:off x="11343479" y="23403036"/>
            <a:ext cx="16060572" cy="913244"/>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3600" b="1" dirty="0" smtClean="0">
                <a:solidFill>
                  <a:srgbClr val="FF0000"/>
                </a:solidFill>
                <a:latin typeface="Arial" panose="020B0604020202020204" pitchFamily="34" charset="0"/>
                <a:cs typeface="Arial" panose="020B0604020202020204" pitchFamily="34" charset="0"/>
              </a:rPr>
              <a:t>Table 2. </a:t>
            </a:r>
            <a:r>
              <a:rPr lang="en-US" altLang="en-US" sz="3000" dirty="0">
                <a:solidFill>
                  <a:srgbClr val="FF0000"/>
                </a:solidFill>
                <a:latin typeface="Arial" panose="020B0604020202020204" pitchFamily="34" charset="0"/>
                <a:cs typeface="Arial" panose="020B0604020202020204" pitchFamily="34" charset="0"/>
              </a:rPr>
              <a:t>A</a:t>
            </a:r>
            <a:r>
              <a:rPr lang="en-US" sz="3000" dirty="0" smtClean="0">
                <a:solidFill>
                  <a:srgbClr val="FF0000"/>
                </a:solidFill>
                <a:latin typeface="Arial" panose="020B0604020202020204" pitchFamily="34" charset="0"/>
                <a:cs typeface="Arial" panose="020B0604020202020204" pitchFamily="34" charset="0"/>
              </a:rPr>
              <a:t> </a:t>
            </a:r>
            <a:r>
              <a:rPr lang="en-US" sz="3000" dirty="0">
                <a:solidFill>
                  <a:srgbClr val="FF0000"/>
                </a:solidFill>
                <a:latin typeface="Arial" panose="020B0604020202020204" pitchFamily="34" charset="0"/>
                <a:cs typeface="Arial" panose="020B0604020202020204" pitchFamily="34" charset="0"/>
              </a:rPr>
              <a:t>latent class analysis assuming an imperfect gold standard.</a:t>
            </a:r>
          </a:p>
        </p:txBody>
      </p:sp>
      <p:graphicFrame>
        <p:nvGraphicFramePr>
          <p:cNvPr id="35" name="Table 34"/>
          <p:cNvGraphicFramePr>
            <a:graphicFrameLocks noGrp="1"/>
          </p:cNvGraphicFramePr>
          <p:nvPr>
            <p:extLst>
              <p:ext uri="{D42A27DB-BD31-4B8C-83A1-F6EECF244321}">
                <p14:modId xmlns:p14="http://schemas.microsoft.com/office/powerpoint/2010/main" val="2299398358"/>
              </p:ext>
            </p:extLst>
          </p:nvPr>
        </p:nvGraphicFramePr>
        <p:xfrm>
          <a:off x="11295344" y="24384786"/>
          <a:ext cx="19539644" cy="3005140"/>
        </p:xfrm>
        <a:graphic>
          <a:graphicData uri="http://schemas.openxmlformats.org/drawingml/2006/table">
            <a:tbl>
              <a:tblPr firstRow="1" firstCol="1" bandRow="1">
                <a:tableStyleId>{5C22544A-7EE6-4342-B048-85BDC9FD1C3A}</a:tableStyleId>
              </a:tblPr>
              <a:tblGrid>
                <a:gridCol w="4884911">
                  <a:extLst>
                    <a:ext uri="{9D8B030D-6E8A-4147-A177-3AD203B41FA5}">
                      <a16:colId xmlns:a16="http://schemas.microsoft.com/office/drawing/2014/main" val="13220463"/>
                    </a:ext>
                  </a:extLst>
                </a:gridCol>
                <a:gridCol w="4884911">
                  <a:extLst>
                    <a:ext uri="{9D8B030D-6E8A-4147-A177-3AD203B41FA5}">
                      <a16:colId xmlns:a16="http://schemas.microsoft.com/office/drawing/2014/main" val="2072149799"/>
                    </a:ext>
                  </a:extLst>
                </a:gridCol>
                <a:gridCol w="4884911">
                  <a:extLst>
                    <a:ext uri="{9D8B030D-6E8A-4147-A177-3AD203B41FA5}">
                      <a16:colId xmlns:a16="http://schemas.microsoft.com/office/drawing/2014/main" val="2800106367"/>
                    </a:ext>
                  </a:extLst>
                </a:gridCol>
                <a:gridCol w="4884911">
                  <a:extLst>
                    <a:ext uri="{9D8B030D-6E8A-4147-A177-3AD203B41FA5}">
                      <a16:colId xmlns:a16="http://schemas.microsoft.com/office/drawing/2014/main" val="2592015165"/>
                    </a:ext>
                  </a:extLst>
                </a:gridCol>
              </a:tblGrid>
              <a:tr h="515946">
                <a:tc>
                  <a:txBody>
                    <a:bodyPr/>
                    <a:lstStyle/>
                    <a:p>
                      <a:pPr marL="0" marR="0">
                        <a:lnSpc>
                          <a:spcPct val="150000"/>
                        </a:lnSpc>
                        <a:spcBef>
                          <a:spcPts val="0"/>
                        </a:spcBef>
                        <a:spcAft>
                          <a:spcPts val="0"/>
                        </a:spcAft>
                      </a:pPr>
                      <a:r>
                        <a:rPr lang="en-US" sz="3000" dirty="0">
                          <a:effectLst/>
                          <a:latin typeface="Arial" panose="020B0604020202020204" pitchFamily="34" charset="0"/>
                          <a:cs typeface="Arial" panose="020B0604020202020204" pitchFamily="34" charset="0"/>
                        </a:rPr>
                        <a:t> </a:t>
                      </a:r>
                      <a:endParaRPr lang="en-US" sz="3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TST</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IGRA</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OX40</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351825482"/>
                  </a:ext>
                </a:extLst>
              </a:tr>
              <a:tr h="515946">
                <a:tc>
                  <a:txBody>
                    <a:bodyPr/>
                    <a:lstStyle/>
                    <a:p>
                      <a:pPr marL="0" marR="0">
                        <a:lnSpc>
                          <a:spcPct val="150000"/>
                        </a:lnSpc>
                        <a:spcBef>
                          <a:spcPts val="0"/>
                        </a:spcBef>
                        <a:spcAft>
                          <a:spcPts val="0"/>
                        </a:spcAft>
                      </a:pPr>
                      <a:r>
                        <a:rPr lang="en-US" sz="3000" dirty="0">
                          <a:effectLst/>
                          <a:latin typeface="Arial" panose="020B0604020202020204" pitchFamily="34" charset="0"/>
                          <a:cs typeface="Arial" panose="020B0604020202020204" pitchFamily="34" charset="0"/>
                        </a:rPr>
                        <a:t>Sensitivity</a:t>
                      </a:r>
                      <a:endParaRPr lang="en-US" sz="3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45.5 (33.1-58.2)</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90.9 (81.3-96.6)</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dirty="0">
                          <a:effectLst/>
                          <a:latin typeface="Arial" panose="020B0604020202020204" pitchFamily="34" charset="0"/>
                          <a:cs typeface="Arial" panose="020B0604020202020204" pitchFamily="34" charset="0"/>
                        </a:rPr>
                        <a:t>100 (94.6-100)</a:t>
                      </a:r>
                      <a:endParaRPr lang="en-US" sz="3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993237421"/>
                  </a:ext>
                </a:extLst>
              </a:tr>
              <a:tr h="515946">
                <a:tc>
                  <a:txBody>
                    <a:bodyPr/>
                    <a:lstStyle/>
                    <a:p>
                      <a:pPr marL="0" marR="0">
                        <a:lnSpc>
                          <a:spcPct val="150000"/>
                        </a:lnSpc>
                        <a:spcBef>
                          <a:spcPts val="0"/>
                        </a:spcBef>
                        <a:spcAft>
                          <a:spcPts val="0"/>
                        </a:spcAft>
                      </a:pPr>
                      <a:r>
                        <a:rPr lang="en-US" sz="3000">
                          <a:effectLst/>
                          <a:latin typeface="Arial" panose="020B0604020202020204" pitchFamily="34" charset="0"/>
                          <a:cs typeface="Arial" panose="020B0604020202020204" pitchFamily="34" charset="0"/>
                        </a:rPr>
                        <a:t>Specificity</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93.3 (68.1-99.8)</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93.3 (68.1-99.8)</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100 (78.2-100)</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944261308"/>
                  </a:ext>
                </a:extLst>
              </a:tr>
              <a:tr h="515946">
                <a:tc>
                  <a:txBody>
                    <a:bodyPr/>
                    <a:lstStyle/>
                    <a:p>
                      <a:pPr marL="0" marR="0">
                        <a:lnSpc>
                          <a:spcPct val="150000"/>
                        </a:lnSpc>
                        <a:spcBef>
                          <a:spcPts val="0"/>
                        </a:spcBef>
                        <a:spcAft>
                          <a:spcPts val="0"/>
                        </a:spcAft>
                      </a:pPr>
                      <a:r>
                        <a:rPr lang="en-US" sz="3000">
                          <a:effectLst/>
                          <a:latin typeface="Arial" panose="020B0604020202020204" pitchFamily="34" charset="0"/>
                          <a:cs typeface="Arial" panose="020B0604020202020204" pitchFamily="34" charset="0"/>
                        </a:rPr>
                        <a:t>PPV</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96.8 (83.3-99.9)</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98.4 (91.2-100)</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100 (94.6-100)</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240926769"/>
                  </a:ext>
                </a:extLst>
              </a:tr>
              <a:tr h="515946">
                <a:tc>
                  <a:txBody>
                    <a:bodyPr/>
                    <a:lstStyle/>
                    <a:p>
                      <a:pPr marL="0" marR="0">
                        <a:lnSpc>
                          <a:spcPct val="150000"/>
                        </a:lnSpc>
                        <a:spcBef>
                          <a:spcPts val="0"/>
                        </a:spcBef>
                        <a:spcAft>
                          <a:spcPts val="0"/>
                        </a:spcAft>
                      </a:pPr>
                      <a:r>
                        <a:rPr lang="en-US" sz="3000">
                          <a:effectLst/>
                          <a:latin typeface="Arial" panose="020B0604020202020204" pitchFamily="34" charset="0"/>
                          <a:cs typeface="Arial" panose="020B0604020202020204" pitchFamily="34" charset="0"/>
                        </a:rPr>
                        <a:t>NPV</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28 (16.2-42.5)</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a:effectLst/>
                          <a:latin typeface="Arial" panose="020B0604020202020204" pitchFamily="34" charset="0"/>
                          <a:cs typeface="Arial" panose="020B0604020202020204" pitchFamily="34" charset="0"/>
                        </a:rPr>
                        <a:t>70 (45.7-88.1)</a:t>
                      </a:r>
                      <a:endParaRPr lang="en-US" sz="3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3000" dirty="0">
                          <a:effectLst/>
                          <a:latin typeface="Arial" panose="020B0604020202020204" pitchFamily="34" charset="0"/>
                          <a:cs typeface="Arial" panose="020B0604020202020204" pitchFamily="34" charset="0"/>
                        </a:rPr>
                        <a:t>100 (78.2-100)</a:t>
                      </a:r>
                      <a:endParaRPr lang="en-US" sz="3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207264240"/>
                  </a:ext>
                </a:extLst>
              </a:tr>
            </a:tbl>
          </a:graphicData>
        </a:graphic>
      </p:graphicFrame>
      <p:sp>
        <p:nvSpPr>
          <p:cNvPr id="36" name="Text Box 4"/>
          <p:cNvSpPr txBox="1">
            <a:spLocks noChangeArrowheads="1"/>
          </p:cNvSpPr>
          <p:nvPr/>
        </p:nvSpPr>
        <p:spPr bwMode="auto">
          <a:xfrm>
            <a:off x="32093933" y="18080689"/>
            <a:ext cx="9136350" cy="94031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3600" b="1" dirty="0" smtClean="0">
                <a:solidFill>
                  <a:srgbClr val="FF0000"/>
                </a:solidFill>
                <a:latin typeface="Arial" panose="020B0604020202020204" pitchFamily="34" charset="0"/>
                <a:cs typeface="Arial" panose="020B0604020202020204" pitchFamily="34" charset="0"/>
              </a:rPr>
              <a:t>Figure 2. </a:t>
            </a:r>
            <a:r>
              <a:rPr lang="de-DE" sz="3000" dirty="0">
                <a:solidFill>
                  <a:srgbClr val="FF0000"/>
                </a:solidFill>
                <a:latin typeface="Arial" panose="020B0604020202020204" pitchFamily="34" charset="0"/>
                <a:cs typeface="Arial" panose="020B0604020202020204" pitchFamily="34" charset="0"/>
              </a:rPr>
              <a:t>QuantiFERON-TB Gold Plus (QFT-Plus)</a:t>
            </a:r>
            <a:endParaRPr lang="en-US" sz="3000" dirty="0">
              <a:solidFill>
                <a:srgbClr val="FF0000"/>
              </a:solidFill>
              <a:latin typeface="Arial" panose="020B0604020202020204" pitchFamily="34" charset="0"/>
              <a:cs typeface="Arial" panose="020B0604020202020204" pitchFamily="34" charset="0"/>
            </a:endParaRPr>
          </a:p>
        </p:txBody>
      </p:sp>
      <p:pic>
        <p:nvPicPr>
          <p:cNvPr id="3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93933" y="18870221"/>
            <a:ext cx="6707909" cy="815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0"/>
          <p:cNvPicPr>
            <a:picLocks noChangeAspect="1" noChangeArrowheads="1"/>
          </p:cNvPicPr>
          <p:nvPr/>
        </p:nvPicPr>
        <p:blipFill rotWithShape="1">
          <a:blip r:embed="rId11">
            <a:extLst>
              <a:ext uri="{28A0092B-C50C-407E-A947-70E740481C1C}">
                <a14:useLocalDpi xmlns:a14="http://schemas.microsoft.com/office/drawing/2010/main" val="0"/>
              </a:ext>
            </a:extLst>
          </a:blip>
          <a:srcRect l="4237" r="7356"/>
          <a:stretch/>
        </p:blipFill>
        <p:spPr bwMode="auto">
          <a:xfrm>
            <a:off x="38236796" y="18876416"/>
            <a:ext cx="4098899" cy="338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rotWithShape="1">
          <a:blip r:embed="rId12" cstate="print">
            <a:extLst>
              <a:ext uri="{28A0092B-C50C-407E-A947-70E740481C1C}">
                <a14:useLocalDpi xmlns:a14="http://schemas.microsoft.com/office/drawing/2010/main" val="0"/>
              </a:ext>
            </a:extLst>
          </a:blip>
          <a:srcRect l="2925" t="1233" r="1625" b="3556"/>
          <a:stretch/>
        </p:blipFill>
        <p:spPr>
          <a:xfrm>
            <a:off x="38433302" y="22808002"/>
            <a:ext cx="3902393" cy="4160691"/>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TotalTime>
  <Words>798</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MS Mincho</vt:lpstr>
      <vt:lpstr>Arial</vt:lpstr>
      <vt:lpstr>Calibri</vt:lpstr>
      <vt:lpstr>Calibri Light</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Pirapon June Ohata</cp:lastModifiedBy>
  <cp:revision>29</cp:revision>
  <dcterms:created xsi:type="dcterms:W3CDTF">2016-06-23T11:49:10Z</dcterms:created>
  <dcterms:modified xsi:type="dcterms:W3CDTF">2020-06-16T07:36:28Z</dcterms:modified>
</cp:coreProperties>
</file>